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71"/>
  </p:notesMasterIdLst>
  <p:handoutMasterIdLst>
    <p:handoutMasterId r:id="rId72"/>
  </p:handoutMasterIdLst>
  <p:sldIdLst>
    <p:sldId id="302" r:id="rId2"/>
    <p:sldId id="303" r:id="rId3"/>
    <p:sldId id="304" r:id="rId4"/>
    <p:sldId id="308" r:id="rId5"/>
    <p:sldId id="306" r:id="rId6"/>
    <p:sldId id="307" r:id="rId7"/>
    <p:sldId id="309" r:id="rId8"/>
    <p:sldId id="312" r:id="rId9"/>
    <p:sldId id="313" r:id="rId10"/>
    <p:sldId id="311" r:id="rId11"/>
    <p:sldId id="314" r:id="rId12"/>
    <p:sldId id="315" r:id="rId13"/>
    <p:sldId id="316" r:id="rId14"/>
    <p:sldId id="317" r:id="rId15"/>
    <p:sldId id="318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4" r:id="rId48"/>
    <p:sldId id="353" r:id="rId49"/>
    <p:sldId id="355" r:id="rId50"/>
    <p:sldId id="356" r:id="rId51"/>
    <p:sldId id="357" r:id="rId52"/>
    <p:sldId id="358" r:id="rId53"/>
    <p:sldId id="359" r:id="rId54"/>
    <p:sldId id="362" r:id="rId55"/>
    <p:sldId id="360" r:id="rId56"/>
    <p:sldId id="363" r:id="rId57"/>
    <p:sldId id="364" r:id="rId58"/>
    <p:sldId id="365" r:id="rId59"/>
    <p:sldId id="366" r:id="rId60"/>
    <p:sldId id="367" r:id="rId61"/>
    <p:sldId id="368" r:id="rId62"/>
    <p:sldId id="361" r:id="rId63"/>
    <p:sldId id="369" r:id="rId64"/>
    <p:sldId id="370" r:id="rId65"/>
    <p:sldId id="371" r:id="rId66"/>
    <p:sldId id="372" r:id="rId67"/>
    <p:sldId id="373" r:id="rId68"/>
    <p:sldId id="374" r:id="rId69"/>
    <p:sldId id="375" r:id="rId7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73"/>
      <p:bold r:id="rId74"/>
    </p:embeddedFont>
    <p:embeddedFont>
      <p:font typeface="Google Sans" panose="020B0600000101010101" charset="0"/>
      <p:regular r:id="rId75"/>
      <p:bold r:id="rId76"/>
      <p:italic r:id="rId77"/>
      <p:boldItalic r:id="rId78"/>
    </p:embeddedFont>
    <p:embeddedFont>
      <p:font typeface="Roboto Mono Light" panose="00000009000000000000" pitchFamily="49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3647" autoAdjust="0"/>
  </p:normalViewPr>
  <p:slideViewPr>
    <p:cSldViewPr snapToGrid="0">
      <p:cViewPr varScale="1">
        <p:scale>
          <a:sx n="150" d="100"/>
          <a:sy n="150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239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839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464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05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13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704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565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607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8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505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09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897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061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29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743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99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929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495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259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845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810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25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039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33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048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767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576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49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095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368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811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802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4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942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3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0535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06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2637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7209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892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183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662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231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300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35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1212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0638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9287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5028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945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1351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928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4633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3592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85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1571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219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9355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5607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0458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6144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0800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2461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663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652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5645dc2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5645dc21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5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26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993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85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l="-985" r="-1621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l="-1606" t="-14022" r="-9172" b="-14035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62" r:id="rId5"/>
    <p:sldLayoutId id="2147483663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latin typeface="+mj-ea"/>
                <a:ea typeface="+mj-ea"/>
              </a:rPr>
              <a:t>강화학습</a:t>
            </a:r>
            <a:r>
              <a:rPr lang="en-US" altLang="ko-KR" sz="4400" dirty="0">
                <a:latin typeface="+mj-ea"/>
                <a:ea typeface="+mj-ea"/>
              </a:rPr>
              <a:t> 6.5</a:t>
            </a:r>
            <a:r>
              <a:rPr lang="ko-KR" altLang="en-US" sz="4400" dirty="0">
                <a:latin typeface="+mj-ea"/>
                <a:ea typeface="+mj-ea"/>
              </a:rPr>
              <a:t>장</a:t>
            </a:r>
            <a:r>
              <a:rPr lang="en-US" altLang="ko-KR" sz="4400" dirty="0">
                <a:latin typeface="+mj-ea"/>
                <a:ea typeface="+mj-ea"/>
              </a:rPr>
              <a:t>, 6.6</a:t>
            </a:r>
            <a:r>
              <a:rPr lang="ko-KR" altLang="en-US" sz="4400" dirty="0">
                <a:latin typeface="+mj-ea"/>
                <a:ea typeface="+mj-ea"/>
              </a:rPr>
              <a:t>장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20204062 </a:t>
            </a:r>
            <a:r>
              <a:rPr lang="ko-KR" altLang="en-US" sz="2400" dirty="0">
                <a:latin typeface="+mj-ea"/>
                <a:ea typeface="+mj-ea"/>
              </a:rPr>
              <a:t>이인규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597753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CABA5D7-FBF8-AFAC-98A2-F61F19BF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2915057" cy="2229161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4D46AD66-D86B-CD5A-76F0-719D725307C1}"/>
              </a:ext>
            </a:extLst>
          </p:cNvPr>
          <p:cNvSpPr/>
          <p:nvPr/>
        </p:nvSpPr>
        <p:spPr>
          <a:xfrm>
            <a:off x="4330805" y="1084522"/>
            <a:ext cx="3643613" cy="33315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훈련할 매개변수들을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튜플로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저장합니다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4DFA20F0-74AE-B06F-9EFC-2ADE417F82F4}"/>
              </a:ext>
            </a:extLst>
          </p:cNvPr>
          <p:cNvSpPr/>
          <p:nvPr/>
        </p:nvSpPr>
        <p:spPr>
          <a:xfrm>
            <a:off x="4330805" y="2238596"/>
            <a:ext cx="4359539" cy="33315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그 후 모든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튜플의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경우의 수로 학습을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30F4CFF8-C47F-5768-E99B-215DE528BE90}"/>
              </a:ext>
            </a:extLst>
          </p:cNvPr>
          <p:cNvSpPr/>
          <p:nvPr/>
        </p:nvSpPr>
        <p:spPr>
          <a:xfrm>
            <a:off x="276256" y="786809"/>
            <a:ext cx="2516563" cy="110578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dirty="0">
              <a:sym typeface="Google Sans"/>
            </a:endParaRPr>
          </a:p>
        </p:txBody>
      </p:sp>
      <p:sp>
        <p:nvSpPr>
          <p:cNvPr id="7" name="Google Shape;305;p48">
            <a:extLst>
              <a:ext uri="{FF2B5EF4-FFF2-40B4-BE49-F238E27FC236}">
                <a16:creationId xmlns:a16="http://schemas.microsoft.com/office/drawing/2014/main" id="{350D9CA3-C568-8924-5036-CFFF06003221}"/>
              </a:ext>
            </a:extLst>
          </p:cNvPr>
          <p:cNvSpPr/>
          <p:nvPr/>
        </p:nvSpPr>
        <p:spPr>
          <a:xfrm>
            <a:off x="276255" y="2034362"/>
            <a:ext cx="2915057" cy="981607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dirty="0">
              <a:sym typeface="Google Sans"/>
            </a:endParaRPr>
          </a:p>
        </p:txBody>
      </p:sp>
      <p:cxnSp>
        <p:nvCxnSpPr>
          <p:cNvPr id="8" name="Google Shape;325;p48">
            <a:extLst>
              <a:ext uri="{FF2B5EF4-FFF2-40B4-BE49-F238E27FC236}">
                <a16:creationId xmlns:a16="http://schemas.microsoft.com/office/drawing/2014/main" id="{632E1965-82BC-94FD-AF0C-9E67AF13DEE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792819" y="1251099"/>
            <a:ext cx="1537986" cy="81515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9" name="Google Shape;325;p48">
            <a:extLst>
              <a:ext uri="{FF2B5EF4-FFF2-40B4-BE49-F238E27FC236}">
                <a16:creationId xmlns:a16="http://schemas.microsoft.com/office/drawing/2014/main" id="{9DB3BD02-D5EA-75CF-D384-460AF3E60D9E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>
            <a:off x="3191312" y="2405173"/>
            <a:ext cx="1139493" cy="119993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7502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B9588-D880-42FE-7226-3B69256F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248" y="0"/>
            <a:ext cx="630752" cy="5143500"/>
          </a:xfrm>
          <a:prstGeom prst="rect">
            <a:avLst/>
          </a:prstGeom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4690C0B-DCE4-5082-8835-C81DC66D7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57" y="786810"/>
            <a:ext cx="4635985" cy="1978200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1F70133-B06F-A104-E4FA-3E068E8C8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57" y="2765010"/>
            <a:ext cx="4635985" cy="1959334"/>
          </a:xfrm>
          <a:prstGeom prst="rect">
            <a:avLst/>
          </a:prstGeom>
        </p:spPr>
      </p:pic>
      <p:sp>
        <p:nvSpPr>
          <p:cNvPr id="9" name="Google Shape;305;p48">
            <a:extLst>
              <a:ext uri="{FF2B5EF4-FFF2-40B4-BE49-F238E27FC236}">
                <a16:creationId xmlns:a16="http://schemas.microsoft.com/office/drawing/2014/main" id="{4A50F5A7-CDA0-91EB-151E-F9FB5D5C21FF}"/>
              </a:ext>
            </a:extLst>
          </p:cNvPr>
          <p:cNvSpPr/>
          <p:nvPr/>
        </p:nvSpPr>
        <p:spPr>
          <a:xfrm>
            <a:off x="6613564" y="13339"/>
            <a:ext cx="1899684" cy="33315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모든 경우의 수 학습</a:t>
            </a: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10" name="Google Shape;305;p48">
            <a:extLst>
              <a:ext uri="{FF2B5EF4-FFF2-40B4-BE49-F238E27FC236}">
                <a16:creationId xmlns:a16="http://schemas.microsoft.com/office/drawing/2014/main" id="{123F6688-5226-FA66-1F8F-07AA2FE6D51F}"/>
              </a:ext>
            </a:extLst>
          </p:cNvPr>
          <p:cNvSpPr/>
          <p:nvPr/>
        </p:nvSpPr>
        <p:spPr>
          <a:xfrm>
            <a:off x="4926418" y="786809"/>
            <a:ext cx="3437938" cy="268649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가장 좋은 경우의 수</a:t>
            </a: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노드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1: 4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노드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2: 3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0.0005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110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가장 나쁜 경우의 수</a:t>
            </a: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노드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1: 4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>
                <a:solidFill>
                  <a:srgbClr val="FF0000"/>
                </a:solidFill>
                <a:latin typeface="+mj-ea"/>
                <a:ea typeface="+mj-ea"/>
                <a:cs typeface="Google Sans"/>
                <a:sym typeface="Google Sans"/>
              </a:rPr>
              <a:t>노드</a:t>
            </a:r>
            <a:r>
              <a:rPr lang="en-US" altLang="ko-KR" sz="1500" dirty="0">
                <a:solidFill>
                  <a:srgbClr val="FF0000"/>
                </a:solidFill>
                <a:latin typeface="+mj-ea"/>
                <a:ea typeface="+mj-ea"/>
                <a:cs typeface="Google Sans"/>
                <a:sym typeface="Google Sans"/>
              </a:rPr>
              <a:t>2: 4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0.0005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110</a:t>
            </a:r>
          </a:p>
        </p:txBody>
      </p:sp>
      <p:sp>
        <p:nvSpPr>
          <p:cNvPr id="13" name="Google Shape;305;p48">
            <a:extLst>
              <a:ext uri="{FF2B5EF4-FFF2-40B4-BE49-F238E27FC236}">
                <a16:creationId xmlns:a16="http://schemas.microsoft.com/office/drawing/2014/main" id="{7B98FCA1-99BE-0BAC-CF86-3F9299896631}"/>
              </a:ext>
            </a:extLst>
          </p:cNvPr>
          <p:cNvSpPr/>
          <p:nvPr/>
        </p:nvSpPr>
        <p:spPr>
          <a:xfrm>
            <a:off x="4933583" y="3510488"/>
            <a:ext cx="2480857" cy="57415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노드의 수에 따라 결과가 바뀔 수 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248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>
                <a:latin typeface="+mj-ea"/>
                <a:ea typeface="+mj-ea"/>
              </a:rPr>
              <a:t>6.5.2</a:t>
            </a:r>
            <a:r>
              <a:rPr lang="en-US" altLang="ko-KR" sz="4400" dirty="0">
                <a:latin typeface="+mj-ea"/>
                <a:ea typeface="+mj-ea"/>
              </a:rPr>
              <a:t>.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ko-KR" altLang="en-US" sz="4400" dirty="0">
                <a:latin typeface="+mj-ea"/>
                <a:ea typeface="+mj-ea"/>
              </a:rPr>
              <a:t>선형회귀 머신 러닝 코드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ko-KR" altLang="en-US" sz="4400" dirty="0">
                <a:latin typeface="+mj-ea"/>
                <a:ea typeface="+mj-ea"/>
              </a:rPr>
              <a:t>작성 및 실행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2572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0BD09C7-75BE-C29D-B64D-EEEFBA5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143953" cy="2419688"/>
          </a:xfrm>
          <a:prstGeom prst="rect">
            <a:avLst/>
          </a:prstGeom>
        </p:spPr>
      </p:pic>
      <p:pic>
        <p:nvPicPr>
          <p:cNvPr id="5" name="그림 4" descr="스크린샷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8D208EDD-DEA7-D612-DFD0-3CA89D929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86809"/>
            <a:ext cx="3663382" cy="2765953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82F416C1-4B34-8B03-AFBB-FBD073652956}"/>
              </a:ext>
            </a:extLst>
          </p:cNvPr>
          <p:cNvSpPr/>
          <p:nvPr/>
        </p:nvSpPr>
        <p:spPr>
          <a:xfrm>
            <a:off x="276257" y="3568427"/>
            <a:ext cx="4813194" cy="39397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선형회귀를 위한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1000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개의 임의 데이터를 생성합니다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9475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D1777-7AF7-F3D9-2BD8-00B862BD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953427" cy="457264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D25246D8-7917-EFBE-AA3F-B6725F1B46A5}"/>
              </a:ext>
            </a:extLst>
          </p:cNvPr>
          <p:cNvSpPr/>
          <p:nvPr/>
        </p:nvSpPr>
        <p:spPr>
          <a:xfrm>
            <a:off x="276257" y="1393702"/>
            <a:ext cx="3552793" cy="33984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생성한 데이터의 차원을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로 변경합니다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44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4EDB6C4-B8E9-4121-C37B-FD0F37047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229690" cy="952633"/>
          </a:xfrm>
          <a:prstGeom prst="rect">
            <a:avLst/>
          </a:prstGeom>
        </p:spPr>
      </p:pic>
      <p:sp>
        <p:nvSpPr>
          <p:cNvPr id="3" name="Google Shape;305;p48">
            <a:extLst>
              <a:ext uri="{FF2B5EF4-FFF2-40B4-BE49-F238E27FC236}">
                <a16:creationId xmlns:a16="http://schemas.microsoft.com/office/drawing/2014/main" id="{9003D859-BE9D-F124-130F-4BC6AA471C0C}"/>
              </a:ext>
            </a:extLst>
          </p:cNvPr>
          <p:cNvSpPr/>
          <p:nvPr/>
        </p:nvSpPr>
        <p:spPr>
          <a:xfrm>
            <a:off x="276256" y="1847577"/>
            <a:ext cx="6746843" cy="31142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어떤 매개변수를 가지고 있는지 출력하며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학습률과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반복횟수를 지정합니다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2856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7B808A9-818E-D298-F886-25F1E5EA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8" y="786810"/>
            <a:ext cx="3879188" cy="2119424"/>
          </a:xfrm>
          <a:prstGeom prst="rect">
            <a:avLst/>
          </a:prstGeom>
        </p:spPr>
      </p:pic>
      <p:pic>
        <p:nvPicPr>
          <p:cNvPr id="5" name="그림 4" descr="스크린샷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20DCA097-CFCC-1AD6-AE54-77AC2AB9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56" y="786809"/>
            <a:ext cx="3983308" cy="3034902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598D12EB-884C-A350-B03F-A54656E0E6B7}"/>
              </a:ext>
            </a:extLst>
          </p:cNvPr>
          <p:cNvSpPr/>
          <p:nvPr/>
        </p:nvSpPr>
        <p:spPr>
          <a:xfrm>
            <a:off x="403257" y="3821711"/>
            <a:ext cx="7788243" cy="50827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 결과 오차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0.0008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의 값을 보이며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0.1028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의 기울기와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0.3011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의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y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절편 값을 가집니다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따라서 선형회귀로 알아낸 그래프는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y=0.1028x + 0.3011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29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745E662-B5B9-3950-5E31-F69DEA86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695892" cy="3571776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56389B37-19E8-180F-7673-CD0C2BEA346C}"/>
              </a:ext>
            </a:extLst>
          </p:cNvPr>
          <p:cNvSpPr/>
          <p:nvPr/>
        </p:nvSpPr>
        <p:spPr>
          <a:xfrm>
            <a:off x="4095750" y="784915"/>
            <a:ext cx="4711699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하이퍼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파라미터 튜닝을 위해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파라미터들을 변경 가능한 함수를 생성합니다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74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7891F42-24F1-8E08-0A82-CD80FEC2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2229161" cy="1562318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5843336C-C870-3AB5-98A4-D41E43992F24}"/>
              </a:ext>
            </a:extLst>
          </p:cNvPr>
          <p:cNvSpPr/>
          <p:nvPr/>
        </p:nvSpPr>
        <p:spPr>
          <a:xfrm>
            <a:off x="2654300" y="786809"/>
            <a:ext cx="4711699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튜닝할 파라미터 목록을 작성 후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for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문을 통해 모든 경우의 수를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81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545369A-7824-E762-B85E-24E9F887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10"/>
            <a:ext cx="2808000" cy="1735024"/>
          </a:xfrm>
          <a:prstGeom prst="rect">
            <a:avLst/>
          </a:prstGeom>
        </p:spPr>
      </p:pic>
      <p:pic>
        <p:nvPicPr>
          <p:cNvPr id="5" name="그림 4" descr="스크린샷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C7331223-2A49-61C8-7A5D-0CB482BE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258" y="786809"/>
            <a:ext cx="2274551" cy="1732991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F9335E-E09C-F44C-44E4-142611DE6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58" y="2621668"/>
            <a:ext cx="2808000" cy="1833230"/>
          </a:xfrm>
          <a:prstGeom prst="rect">
            <a:avLst/>
          </a:prstGeom>
        </p:spPr>
      </p:pic>
      <p:pic>
        <p:nvPicPr>
          <p:cNvPr id="7" name="그림 6" descr="스크린샷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C624F894-8379-8C03-E7F0-56F933F7E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258" y="2619634"/>
            <a:ext cx="2406114" cy="1833230"/>
          </a:xfrm>
          <a:prstGeom prst="rect">
            <a:avLst/>
          </a:prstGeom>
        </p:spPr>
      </p:pic>
      <p:sp>
        <p:nvSpPr>
          <p:cNvPr id="8" name="Google Shape;305;p48">
            <a:extLst>
              <a:ext uri="{FF2B5EF4-FFF2-40B4-BE49-F238E27FC236}">
                <a16:creationId xmlns:a16="http://schemas.microsoft.com/office/drawing/2014/main" id="{1A8F4F5C-B918-CB8E-8F19-7AD1D170EF23}"/>
              </a:ext>
            </a:extLst>
          </p:cNvPr>
          <p:cNvSpPr/>
          <p:nvPr/>
        </p:nvSpPr>
        <p:spPr>
          <a:xfrm>
            <a:off x="5746750" y="784915"/>
            <a:ext cx="3060699" cy="10565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파라미터에 따라 좋은 결과와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안좋은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결과로 나뉠 수 있으므로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하이퍼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파라미터 튜닝을 꼭 진행해야 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452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96986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>
                <a:latin typeface="+mj-ea"/>
                <a:ea typeface="+mj-ea"/>
              </a:rPr>
              <a:t>6.5.1</a:t>
            </a:r>
            <a:r>
              <a:rPr lang="en-US" altLang="ko-KR" sz="4400" dirty="0">
                <a:latin typeface="+mj-ea"/>
                <a:ea typeface="+mj-ea"/>
              </a:rPr>
              <a:t>.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ko-KR" altLang="en-US" sz="4400" dirty="0">
                <a:latin typeface="+mj-ea"/>
                <a:ea typeface="+mj-ea"/>
              </a:rPr>
              <a:t>간단한 신경망의 예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ko-KR" altLang="en-US" sz="4400" dirty="0">
                <a:latin typeface="+mj-ea"/>
                <a:ea typeface="+mj-ea"/>
              </a:rPr>
              <a:t>작성</a:t>
            </a:r>
            <a:r>
              <a:rPr lang="en-US" altLang="ko-KR" sz="4400" dirty="0">
                <a:latin typeface="+mj-ea"/>
                <a:ea typeface="+mj-ea"/>
              </a:rPr>
              <a:t> </a:t>
            </a:r>
            <a:r>
              <a:rPr lang="ko-KR" altLang="en-US" sz="4400" dirty="0">
                <a:latin typeface="+mj-ea"/>
                <a:ea typeface="+mj-ea"/>
              </a:rPr>
              <a:t>및 실행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6400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>
                <a:latin typeface="+mj-ea"/>
                <a:ea typeface="+mj-ea"/>
              </a:rPr>
              <a:t>6.5.3</a:t>
            </a:r>
            <a:r>
              <a:rPr lang="en-US" altLang="ko-KR" sz="4400" dirty="0">
                <a:latin typeface="+mj-ea"/>
                <a:ea typeface="+mj-ea"/>
              </a:rPr>
              <a:t>.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ko-KR" altLang="en-US" sz="4400" dirty="0">
                <a:latin typeface="+mj-ea"/>
                <a:ea typeface="+mj-ea"/>
              </a:rPr>
              <a:t>실제 데이터 적용한 임의의 프로그램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566919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9224813-410E-1EB4-FAD1-87AB14AD9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9" y="786809"/>
            <a:ext cx="2581635" cy="1181265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C80C735E-C8B5-DAAE-6AC5-1A6E942DC681}"/>
              </a:ext>
            </a:extLst>
          </p:cNvPr>
          <p:cNvSpPr/>
          <p:nvPr/>
        </p:nvSpPr>
        <p:spPr>
          <a:xfrm>
            <a:off x="3371850" y="786809"/>
            <a:ext cx="3829049" cy="8260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해당 코드의 종속성은 다음과 같습니다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그래프 출력과 학습을 위한 라이브러리로 구성되어 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656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C132994-6BDA-4286-B244-C5094AFF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534797" cy="2029108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9E7BD693-B5A6-0765-0C8E-FDAFFB658699}"/>
              </a:ext>
            </a:extLst>
          </p:cNvPr>
          <p:cNvSpPr/>
          <p:nvPr/>
        </p:nvSpPr>
        <p:spPr>
          <a:xfrm>
            <a:off x="278102" y="2914059"/>
            <a:ext cx="5398798" cy="7879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KMNIST(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일본어 히라가나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손글씨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분류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)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모델을 불러옵니다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해당 데이터는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60,000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개의 학습데이터와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10,000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개의 테스트 데이터로 구성되어 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9728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CE40D41-9D26-EE14-CEE9-198AE034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10"/>
            <a:ext cx="3593254" cy="3728484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96E192EE-DEED-386D-1285-F4E7392A0E78}"/>
              </a:ext>
            </a:extLst>
          </p:cNvPr>
          <p:cNvSpPr/>
          <p:nvPr/>
        </p:nvSpPr>
        <p:spPr>
          <a:xfrm>
            <a:off x="4121150" y="786809"/>
            <a:ext cx="3224501" cy="5466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일부 그림을 불러와보면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다음과 같습니다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7998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53E1DFD-2C11-8CA8-DA86-E8C3E58B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477639" cy="1933845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AF54B319-5EC6-CC87-D49C-6D25ABE80575}"/>
              </a:ext>
            </a:extLst>
          </p:cNvPr>
          <p:cNvSpPr/>
          <p:nvPr/>
        </p:nvSpPr>
        <p:spPr>
          <a:xfrm>
            <a:off x="278102" y="2914059"/>
            <a:ext cx="3188998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일부 데이터를 불러오면 다음과 같이 정수로 되어있습니다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07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E65065A-5D97-6B9B-3C33-E68FFDE1A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220429" cy="2829320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FC24B7B3-64D2-78B8-FFF4-86C09BDD94BB}"/>
              </a:ext>
            </a:extLst>
          </p:cNvPr>
          <p:cNvSpPr/>
          <p:nvPr/>
        </p:nvSpPr>
        <p:spPr>
          <a:xfrm>
            <a:off x="276257" y="3661737"/>
            <a:ext cx="6702393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데이터들을 사전 전처리를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일반적으로 최대값과 최소값 사이에 값들을 매핑하는 최대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-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최소 기법을 이용해 전처리를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9468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0D5425-DF84-1C90-66F3-2DBB51CB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658111" cy="2295845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1FB85C3A-A207-E569-8E89-EB8412055E16}"/>
              </a:ext>
            </a:extLst>
          </p:cNvPr>
          <p:cNvSpPr/>
          <p:nvPr/>
        </p:nvSpPr>
        <p:spPr>
          <a:xfrm>
            <a:off x="276257" y="3128262"/>
            <a:ext cx="4530693" cy="7833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모델을 생성합니다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입력 모양은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28*28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이며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출력 레이어는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10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중간의 활성화 함수는 </a:t>
            </a:r>
            <a:r>
              <a:rPr lang="en-US" altLang="ko-KR" sz="1500" dirty="0" err="1">
                <a:latin typeface="+mj-ea"/>
                <a:ea typeface="+mj-ea"/>
                <a:cs typeface="Google Sans"/>
                <a:sym typeface="Google Sans"/>
              </a:rPr>
              <a:t>ReLU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를 사용합니다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4098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F932F63-E77F-F8FC-867D-8C3FB266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763165" cy="676369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C0517882-4F6B-8E13-9E0C-02771DD0BAA7}"/>
              </a:ext>
            </a:extLst>
          </p:cNvPr>
          <p:cNvSpPr/>
          <p:nvPr/>
        </p:nvSpPr>
        <p:spPr>
          <a:xfrm>
            <a:off x="276257" y="1599609"/>
            <a:ext cx="4365593" cy="97214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모델의 인스턴스를 생성 후 오차 함수를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“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교차엔트로피에러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”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로 지정합니다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최적화 함수는 아담을 사용하며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학습률은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0.01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로 지정합니다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247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8757F27-5E4A-7121-DBA3-29BCA7259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391902" cy="2257740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DCB42939-A531-F0CE-5ECD-506D5E5DDBDA}"/>
              </a:ext>
            </a:extLst>
          </p:cNvPr>
          <p:cNvSpPr/>
          <p:nvPr/>
        </p:nvSpPr>
        <p:spPr>
          <a:xfrm>
            <a:off x="276257" y="3161709"/>
            <a:ext cx="4975193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불러온 모델을 입력과 출력 데이터를 합쳐주고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 err="1">
                <a:latin typeface="+mj-ea"/>
                <a:ea typeface="+mj-ea"/>
                <a:cs typeface="Google Sans"/>
                <a:sym typeface="Google Sans"/>
              </a:rPr>
              <a:t>DataLoader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를 이용해 지정한 미니배치 크기로 나눕니다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348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68F9AEE-AFCD-B861-CA0C-AE4C88BA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563376" cy="3000794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6DDBF954-40CC-7BCE-9809-AC9F3D5A3B46}"/>
              </a:ext>
            </a:extLst>
          </p:cNvPr>
          <p:cNvSpPr/>
          <p:nvPr/>
        </p:nvSpPr>
        <p:spPr>
          <a:xfrm>
            <a:off x="276257" y="3833211"/>
            <a:ext cx="4352893" cy="38318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설정한 반복횟수만큼 반복해 학습을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99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E801300-8DE8-A005-A193-EA1D58F3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886742" cy="581106"/>
          </a:xfrm>
          <a:prstGeom prst="rect">
            <a:avLst/>
          </a:prstGeom>
        </p:spPr>
      </p:pic>
      <p:sp>
        <p:nvSpPr>
          <p:cNvPr id="10" name="Google Shape;305;p48">
            <a:extLst>
              <a:ext uri="{FF2B5EF4-FFF2-40B4-BE49-F238E27FC236}">
                <a16:creationId xmlns:a16="http://schemas.microsoft.com/office/drawing/2014/main" id="{C84760DD-7AC8-5D15-9713-029C72A624EB}"/>
              </a:ext>
            </a:extLst>
          </p:cNvPr>
          <p:cNvSpPr/>
          <p:nvPr/>
        </p:nvSpPr>
        <p:spPr>
          <a:xfrm>
            <a:off x="276257" y="1488556"/>
            <a:ext cx="4695379" cy="68303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간단한 신경망을 적용하기 위한 데이터를 생성합니다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목표로 하는 함수는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y = 2*x + 1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함수입니다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endParaRPr sz="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2957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1AF4B357-14E9-BB83-B7CB-1E60F01B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1890764" cy="3215849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C05E6C4C-5B7B-78E5-49DE-8C6244FB8C39}"/>
              </a:ext>
            </a:extLst>
          </p:cNvPr>
          <p:cNvSpPr/>
          <p:nvPr/>
        </p:nvSpPr>
        <p:spPr>
          <a:xfrm>
            <a:off x="2367252" y="786809"/>
            <a:ext cx="3404898" cy="6068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20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회 학습을 진행함에 따라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오차값이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점차 주는 것을 알 수 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69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A4189F6-49AD-96DB-D1C7-120CB7BD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852002" cy="3846328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C3125217-F345-12C5-2557-CBE92220B4F9}"/>
              </a:ext>
            </a:extLst>
          </p:cNvPr>
          <p:cNvSpPr/>
          <p:nvPr/>
        </p:nvSpPr>
        <p:spPr>
          <a:xfrm>
            <a:off x="4291302" y="786809"/>
            <a:ext cx="3379498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배치 크기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반복횟수를 변경할 수 있도록 함수를 생성합니다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6419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469D8C3-F8A2-5F95-0379-BE94DD7A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7621064" cy="1952898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ECEE0BE7-7863-0FC9-9DF1-AAFC71106086}"/>
              </a:ext>
            </a:extLst>
          </p:cNvPr>
          <p:cNvSpPr/>
          <p:nvPr/>
        </p:nvSpPr>
        <p:spPr>
          <a:xfrm>
            <a:off x="278102" y="2914059"/>
            <a:ext cx="6668798" cy="8006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정확도를 분석하는 과정에서는 기울기에 대한 데이터를 사용하지 않으므로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en-US" altLang="ko-KR" sz="1500" dirty="0" err="1">
                <a:latin typeface="+mj-ea"/>
                <a:ea typeface="+mj-ea"/>
                <a:cs typeface="Google Sans"/>
                <a:sym typeface="Google Sans"/>
              </a:rPr>
              <a:t>no_grad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()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를 사용해 속도를 향상 시킬 수 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이를 통해 테스트 데이터의 정확도를 구한다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160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80BC6D6-013E-9C1E-E48D-5DC65062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2695951" cy="1895740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7329B110-D0C1-CB82-D292-04EDDFE59483}"/>
              </a:ext>
            </a:extLst>
          </p:cNvPr>
          <p:cNvSpPr/>
          <p:nvPr/>
        </p:nvSpPr>
        <p:spPr>
          <a:xfrm>
            <a:off x="276257" y="2812459"/>
            <a:ext cx="4098893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갱신할 파라미터의 목록을 작성한 후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for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문을 통해서 모든 경우의 수를 반복한다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3836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FDF49-46EB-5DB0-5D01-C1AFB9E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410426" cy="4667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1415D-A4BE-4F5D-F1A7-288CE639B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7" y="1544016"/>
            <a:ext cx="3439005" cy="428685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BCBA151B-B4CC-4EA4-044B-293EC8C0BDE9}"/>
              </a:ext>
            </a:extLst>
          </p:cNvPr>
          <p:cNvSpPr/>
          <p:nvPr/>
        </p:nvSpPr>
        <p:spPr>
          <a:xfrm>
            <a:off x="3885694" y="786809"/>
            <a:ext cx="5042406" cy="28072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학습 결과 가장 높은 정확도를 보인 매개변수는</a:t>
            </a: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0.005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배치크기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64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반복횟수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30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가장 낮은 정확도를 보인 매개변수는</a:t>
            </a: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0.05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배치크기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32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반복횟수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: 20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로 높은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학습률이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정확도에 영향을 준 것으로 보입니다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3235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399" y="1581600"/>
            <a:ext cx="6913154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>
                <a:latin typeface="+mj-ea"/>
                <a:ea typeface="+mj-ea"/>
              </a:rPr>
              <a:t>6.6.1</a:t>
            </a:r>
            <a:r>
              <a:rPr lang="en-US" altLang="ko-KR" sz="4400" dirty="0">
                <a:latin typeface="+mj-ea"/>
                <a:ea typeface="+mj-ea"/>
              </a:rPr>
              <a:t>.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en-US" altLang="ko-KR" sz="4400" dirty="0">
                <a:latin typeface="+mj-ea"/>
                <a:ea typeface="+mj-ea"/>
              </a:rPr>
              <a:t>MNIST </a:t>
            </a:r>
            <a:r>
              <a:rPr lang="ko-KR" altLang="en-US" sz="4400" dirty="0">
                <a:latin typeface="+mj-ea"/>
                <a:ea typeface="+mj-ea"/>
              </a:rPr>
              <a:t>프로그램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ko-KR" altLang="en-US" sz="4400" dirty="0">
                <a:latin typeface="+mj-ea"/>
                <a:ea typeface="+mj-ea"/>
              </a:rPr>
              <a:t>작성 및 실행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59290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55B708A-E240-A794-442A-62BCE26D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2524477" cy="981212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800093A4-6182-6408-21EA-708823509116}"/>
              </a:ext>
            </a:extLst>
          </p:cNvPr>
          <p:cNvSpPr/>
          <p:nvPr/>
        </p:nvSpPr>
        <p:spPr>
          <a:xfrm>
            <a:off x="276257" y="1915215"/>
            <a:ext cx="4105243" cy="7898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해당 코드에서의 종속성은 다음과 같습니다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학습을 위한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torch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와 그래프를 출력하기 위한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matplotlib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함수로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구성되어있습니다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9857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1CE3A36-E147-6106-9868-4627D92C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553850" cy="2019582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7BFB4EF4-4283-C26A-7929-50D9F8307A72}"/>
              </a:ext>
            </a:extLst>
          </p:cNvPr>
          <p:cNvSpPr/>
          <p:nvPr/>
        </p:nvSpPr>
        <p:spPr>
          <a:xfrm>
            <a:off x="278102" y="2914059"/>
            <a:ext cx="4160548" cy="7625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MNIST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데이터를 불러옵니다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해당 데이터는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60,000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개의 학습데이터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10,000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개의 테스트데이터로 구성되어 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5509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89D39D4-B401-5E8C-5D40-932A16D3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078075" cy="4164080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77667ED5-C37E-4085-3711-7DB599646F85}"/>
              </a:ext>
            </a:extLst>
          </p:cNvPr>
          <p:cNvSpPr/>
          <p:nvPr/>
        </p:nvSpPr>
        <p:spPr>
          <a:xfrm>
            <a:off x="4481802" y="786809"/>
            <a:ext cx="3335048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데이터 확인 결과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손글씨로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되어있는 숫자가 표현된 것을 볼 수 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384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B9C1CEE-D803-1B65-077A-E058C4EC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630061" cy="2057687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DD4454D1-B042-F5D3-B181-EB5ED01946DD}"/>
              </a:ext>
            </a:extLst>
          </p:cNvPr>
          <p:cNvSpPr/>
          <p:nvPr/>
        </p:nvSpPr>
        <p:spPr>
          <a:xfrm>
            <a:off x="278102" y="2914059"/>
            <a:ext cx="4738398" cy="3688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손글씨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데이터는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0~255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의 정수로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표현되어있습니다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59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A7A9507-4F68-72ED-6218-48F31B20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362794" cy="2772162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F0B0C57B-BD22-4CE4-8B54-EC2C276C6F6A}"/>
              </a:ext>
            </a:extLst>
          </p:cNvPr>
          <p:cNvSpPr/>
          <p:nvPr/>
        </p:nvSpPr>
        <p:spPr>
          <a:xfrm>
            <a:off x="5504951" y="808074"/>
            <a:ext cx="2537826" cy="8151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모델은 입력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레이어 노드 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1,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b="0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히든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 레이어 노드 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5,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출력 레이어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AE1B81AE-5678-53C3-AB57-CB6388AC7332}"/>
              </a:ext>
            </a:extLst>
          </p:cNvPr>
          <p:cNvSpPr/>
          <p:nvPr/>
        </p:nvSpPr>
        <p:spPr>
          <a:xfrm>
            <a:off x="4752980" y="2293392"/>
            <a:ext cx="3564620" cy="106649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활성화 함수는 </a:t>
            </a:r>
            <a:r>
              <a:rPr lang="en-US" altLang="ko-KR" sz="1500" b="0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relu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로 지정합니다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 err="1">
                <a:latin typeface="+mj-ea"/>
                <a:ea typeface="+mj-ea"/>
                <a:cs typeface="Google Sans"/>
                <a:sym typeface="Google Sans"/>
              </a:rPr>
              <a:t>Relu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의 장점으로는 음수는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양수는 그대로 표현해 기울기를 보존한다는 장점이 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cxnSp>
        <p:nvCxnSpPr>
          <p:cNvPr id="6" name="Google Shape;325;p48">
            <a:extLst>
              <a:ext uri="{FF2B5EF4-FFF2-40B4-BE49-F238E27FC236}">
                <a16:creationId xmlns:a16="http://schemas.microsoft.com/office/drawing/2014/main" id="{EEE90232-B91D-C413-486C-26485CCD89B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639050" y="1215656"/>
            <a:ext cx="1865901" cy="407581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9" name="Google Shape;325;p48">
            <a:extLst>
              <a:ext uri="{FF2B5EF4-FFF2-40B4-BE49-F238E27FC236}">
                <a16:creationId xmlns:a16="http://schemas.microsoft.com/office/drawing/2014/main" id="{4F7FFF5C-A84D-330B-B7BE-8C226182E03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957654" y="2509284"/>
            <a:ext cx="2795326" cy="317356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" name="Google Shape;325;p48">
            <a:extLst>
              <a:ext uri="{FF2B5EF4-FFF2-40B4-BE49-F238E27FC236}">
                <a16:creationId xmlns:a16="http://schemas.microsoft.com/office/drawing/2014/main" id="{1E692DDC-092F-E7F1-9319-22450F88296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957654" y="2826640"/>
            <a:ext cx="2795326" cy="51239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5" name="Google Shape;305;p48">
            <a:extLst>
              <a:ext uri="{FF2B5EF4-FFF2-40B4-BE49-F238E27FC236}">
                <a16:creationId xmlns:a16="http://schemas.microsoft.com/office/drawing/2014/main" id="{4FC07323-C3C8-F1C9-6264-491202977C5D}"/>
              </a:ext>
            </a:extLst>
          </p:cNvPr>
          <p:cNvSpPr/>
          <p:nvPr/>
        </p:nvSpPr>
        <p:spPr>
          <a:xfrm>
            <a:off x="840576" y="2430205"/>
            <a:ext cx="1117078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16" name="Google Shape;305;p48">
            <a:extLst>
              <a:ext uri="{FF2B5EF4-FFF2-40B4-BE49-F238E27FC236}">
                <a16:creationId xmlns:a16="http://schemas.microsoft.com/office/drawing/2014/main" id="{DC6C0C72-E13A-A77F-1515-3539B59EF05E}"/>
              </a:ext>
            </a:extLst>
          </p:cNvPr>
          <p:cNvSpPr/>
          <p:nvPr/>
        </p:nvSpPr>
        <p:spPr>
          <a:xfrm>
            <a:off x="840576" y="2784626"/>
            <a:ext cx="1117078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17" name="Google Shape;305;p48">
            <a:extLst>
              <a:ext uri="{FF2B5EF4-FFF2-40B4-BE49-F238E27FC236}">
                <a16:creationId xmlns:a16="http://schemas.microsoft.com/office/drawing/2014/main" id="{DDF5609A-6E6C-6E5E-5B88-6481711C81D1}"/>
              </a:ext>
            </a:extLst>
          </p:cNvPr>
          <p:cNvSpPr/>
          <p:nvPr/>
        </p:nvSpPr>
        <p:spPr>
          <a:xfrm>
            <a:off x="840577" y="1335045"/>
            <a:ext cx="2798472" cy="58051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479383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FB4430CF-F7EF-FB65-BE82-BAAE8CB4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620534" cy="2867425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8EF40EFF-E042-D30B-8695-08B3FB8CA802}"/>
              </a:ext>
            </a:extLst>
          </p:cNvPr>
          <p:cNvSpPr/>
          <p:nvPr/>
        </p:nvSpPr>
        <p:spPr>
          <a:xfrm>
            <a:off x="276257" y="3699842"/>
            <a:ext cx="3844893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손글씨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데이터를 최대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-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최소 기법을 이용해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과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사이의 숫자로 매핑합니다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702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F39888-F98E-4E32-37A4-867F2898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658111" cy="2229161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9EE3F00D-BD6D-56A5-151D-15D1955564BF}"/>
              </a:ext>
            </a:extLst>
          </p:cNvPr>
          <p:cNvSpPr/>
          <p:nvPr/>
        </p:nvSpPr>
        <p:spPr>
          <a:xfrm>
            <a:off x="276257" y="3061578"/>
            <a:ext cx="3298793" cy="80557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학습을 위한 모델을 생성합니다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입력은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28*28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이며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출력은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또한 활성화 함수는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렐루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7663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FBE437C-EAE6-D424-3C1D-3220447D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791744" cy="657317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636DA472-5A21-C845-2A9C-F21C4D38C77F}"/>
              </a:ext>
            </a:extLst>
          </p:cNvPr>
          <p:cNvSpPr/>
          <p:nvPr/>
        </p:nvSpPr>
        <p:spPr>
          <a:xfrm>
            <a:off x="276257" y="1521453"/>
            <a:ext cx="6937343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모델의 인스턴스를 생성한 후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교차엔트로피오차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함수를 오차함수로 지정합니다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그리고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0.01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의 아담 함수를 최적화 함수로 지정합니다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186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222C395-E2D8-02B9-3CF8-D74D2FDD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401429" cy="1876687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D499F6E4-44DD-B862-B306-42EF22DD4C82}"/>
              </a:ext>
            </a:extLst>
          </p:cNvPr>
          <p:cNvSpPr/>
          <p:nvPr/>
        </p:nvSpPr>
        <p:spPr>
          <a:xfrm>
            <a:off x="276257" y="2774359"/>
            <a:ext cx="4759293" cy="9276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학습데이터와 훈련데이터를 </a:t>
            </a:r>
            <a:r>
              <a:rPr lang="en-US" altLang="ko-KR" sz="1500" dirty="0" err="1">
                <a:latin typeface="+mj-ea"/>
                <a:ea typeface="+mj-ea"/>
                <a:cs typeface="Google Sans"/>
                <a:sym typeface="Google Sans"/>
              </a:rPr>
              <a:t>TensorDataset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()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을 이용해 입력과 출력 데이터를 합친 후 </a:t>
            </a:r>
            <a:r>
              <a:rPr lang="en-US" altLang="ko-KR" sz="1500" dirty="0" err="1">
                <a:latin typeface="+mj-ea"/>
                <a:ea typeface="+mj-ea"/>
                <a:cs typeface="Google Sans"/>
                <a:sym typeface="Google Sans"/>
              </a:rPr>
              <a:t>DataLoader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()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를 이용해 배치 크기로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나누어줍니다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5697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066F349-2FF3-A4C7-E2C2-CABED8BA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3" y="786809"/>
            <a:ext cx="5611008" cy="2972215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4984D167-99A3-620C-6A3F-FA9EDD9944F0}"/>
              </a:ext>
            </a:extLst>
          </p:cNvPr>
          <p:cNvSpPr/>
          <p:nvPr/>
        </p:nvSpPr>
        <p:spPr>
          <a:xfrm>
            <a:off x="276257" y="3804633"/>
            <a:ext cx="3825843" cy="3673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정해진 반복횟수만큼 반복을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134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9ADB097-2E13-EC86-F715-3E5659CA0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2372056" cy="1895740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EF2D6943-EBDB-BC45-F236-4A45D286ADDA}"/>
              </a:ext>
            </a:extLst>
          </p:cNvPr>
          <p:cNvSpPr/>
          <p:nvPr/>
        </p:nvSpPr>
        <p:spPr>
          <a:xfrm>
            <a:off x="278103" y="2914059"/>
            <a:ext cx="2973098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20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회의 학습을 진행했으며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오차는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0.0608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로 나타났습니다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9672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DA3D236-B234-8C01-403B-AC50D58F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8" y="786809"/>
            <a:ext cx="6457696" cy="2513344"/>
          </a:xfrm>
          <a:prstGeom prst="rect">
            <a:avLst/>
          </a:prstGeom>
        </p:spPr>
      </p:pic>
      <p:pic>
        <p:nvPicPr>
          <p:cNvPr id="5" name="그림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AE44242-25EE-ABB7-C075-C4974FDE9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419" y="780703"/>
            <a:ext cx="4217581" cy="4362798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DF038F75-3F8A-B1EA-2082-841FC910E9C0}"/>
              </a:ext>
            </a:extLst>
          </p:cNvPr>
          <p:cNvSpPr/>
          <p:nvPr/>
        </p:nvSpPr>
        <p:spPr>
          <a:xfrm>
            <a:off x="276257" y="3379899"/>
            <a:ext cx="3941325" cy="52714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테스트 데이터의 정확도는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97%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가 나왔으며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정답을 잘 맞추는 모습을 보입니다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392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710454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>
                <a:latin typeface="+mj-ea"/>
                <a:ea typeface="+mj-ea"/>
              </a:rPr>
              <a:t>6.6.2</a:t>
            </a:r>
            <a:r>
              <a:rPr lang="en-US" altLang="ko-KR" sz="4400" dirty="0">
                <a:latin typeface="+mj-ea"/>
                <a:ea typeface="+mj-ea"/>
              </a:rPr>
              <a:t>.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en-US" altLang="ko-KR" sz="4400" dirty="0">
                <a:latin typeface="+mj-ea"/>
                <a:ea typeface="+mj-ea"/>
              </a:rPr>
              <a:t>MNIST </a:t>
            </a:r>
            <a:r>
              <a:rPr lang="ko-KR" altLang="en-US" sz="4400" dirty="0">
                <a:latin typeface="+mj-ea"/>
                <a:ea typeface="+mj-ea"/>
              </a:rPr>
              <a:t>프로그램 수정 비교</a:t>
            </a:r>
            <a:endParaRPr dirty="0"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65557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9139A0-635B-D1E4-AE5E-1AD35FC1D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887007" cy="2610214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980C78EC-A686-A599-AC56-7E64439004F3}"/>
              </a:ext>
            </a:extLst>
          </p:cNvPr>
          <p:cNvSpPr/>
          <p:nvPr/>
        </p:nvSpPr>
        <p:spPr>
          <a:xfrm>
            <a:off x="276257" y="3442631"/>
            <a:ext cx="2409793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입력데이터는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28*28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이며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출력데이터는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21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5540F65-5022-C5C4-A452-96C29270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6296904" cy="3191320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56050CAD-B75D-4695-662C-2224E72F08C6}"/>
              </a:ext>
            </a:extLst>
          </p:cNvPr>
          <p:cNvSpPr/>
          <p:nvPr/>
        </p:nvSpPr>
        <p:spPr>
          <a:xfrm>
            <a:off x="276257" y="4023738"/>
            <a:ext cx="5934043" cy="33295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배치크기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학습횟수를 조정할 수 있도록 함수를 생성합니다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44112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457CB47-F571-1FEF-9012-16DCEBE0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753638" cy="4048690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F7BC3986-8AC0-88F2-FAFE-D8151874AE72}"/>
              </a:ext>
            </a:extLst>
          </p:cNvPr>
          <p:cNvSpPr/>
          <p:nvPr/>
        </p:nvSpPr>
        <p:spPr>
          <a:xfrm>
            <a:off x="5568746" y="786809"/>
            <a:ext cx="2923124" cy="3189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학습률은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0.001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로 지정합니다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C33C68DD-AE06-CE36-21AC-F5B3BFA76887}"/>
              </a:ext>
            </a:extLst>
          </p:cNvPr>
          <p:cNvSpPr/>
          <p:nvPr/>
        </p:nvSpPr>
        <p:spPr>
          <a:xfrm>
            <a:off x="5568746" y="1492101"/>
            <a:ext cx="2923124" cy="3189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반복횟수는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100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으로 지정합니다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B70F2BE5-D816-894A-8C50-0B6102AA8822}"/>
              </a:ext>
            </a:extLst>
          </p:cNvPr>
          <p:cNvSpPr/>
          <p:nvPr/>
        </p:nvSpPr>
        <p:spPr>
          <a:xfrm>
            <a:off x="5568746" y="2213784"/>
            <a:ext cx="3114510" cy="3189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반복횟수 만큼 학습을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8" name="Google Shape;305;p48">
            <a:extLst>
              <a:ext uri="{FF2B5EF4-FFF2-40B4-BE49-F238E27FC236}">
                <a16:creationId xmlns:a16="http://schemas.microsoft.com/office/drawing/2014/main" id="{10937041-73CE-64C5-880B-15F5E59A74F6}"/>
              </a:ext>
            </a:extLst>
          </p:cNvPr>
          <p:cNvSpPr/>
          <p:nvPr/>
        </p:nvSpPr>
        <p:spPr>
          <a:xfrm>
            <a:off x="5568746" y="274674"/>
            <a:ext cx="3114510" cy="3189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최적화 함수는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경사하강법입니다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9" name="Google Shape;305;p48">
            <a:extLst>
              <a:ext uri="{FF2B5EF4-FFF2-40B4-BE49-F238E27FC236}">
                <a16:creationId xmlns:a16="http://schemas.microsoft.com/office/drawing/2014/main" id="{2C31A593-26D4-C3CF-1E4A-4FC032DEFA7C}"/>
              </a:ext>
            </a:extLst>
          </p:cNvPr>
          <p:cNvSpPr/>
          <p:nvPr/>
        </p:nvSpPr>
        <p:spPr>
          <a:xfrm>
            <a:off x="5568746" y="2725919"/>
            <a:ext cx="3114510" cy="53473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학습마다 최적화 함수의 기울기를 초기화 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10" name="Google Shape;305;p48">
            <a:extLst>
              <a:ext uri="{FF2B5EF4-FFF2-40B4-BE49-F238E27FC236}">
                <a16:creationId xmlns:a16="http://schemas.microsoft.com/office/drawing/2014/main" id="{F13C80F6-FAA0-F3F8-9CD0-256C7000DB78}"/>
              </a:ext>
            </a:extLst>
          </p:cNvPr>
          <p:cNvSpPr/>
          <p:nvPr/>
        </p:nvSpPr>
        <p:spPr>
          <a:xfrm>
            <a:off x="5568746" y="3431211"/>
            <a:ext cx="2852240" cy="3189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학습마다 순전파를 발사합니다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11" name="Google Shape;305;p48">
            <a:extLst>
              <a:ext uri="{FF2B5EF4-FFF2-40B4-BE49-F238E27FC236}">
                <a16:creationId xmlns:a16="http://schemas.microsoft.com/office/drawing/2014/main" id="{A9AE089A-EFB7-F036-1639-781731046E25}"/>
              </a:ext>
            </a:extLst>
          </p:cNvPr>
          <p:cNvSpPr/>
          <p:nvPr/>
        </p:nvSpPr>
        <p:spPr>
          <a:xfrm>
            <a:off x="5568746" y="3940681"/>
            <a:ext cx="2795533" cy="3189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손실함수 최적화를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12" name="Google Shape;305;p48">
            <a:extLst>
              <a:ext uri="{FF2B5EF4-FFF2-40B4-BE49-F238E27FC236}">
                <a16:creationId xmlns:a16="http://schemas.microsoft.com/office/drawing/2014/main" id="{F0AE6372-DF1F-AF3F-53D9-201E046E98C6}"/>
              </a:ext>
            </a:extLst>
          </p:cNvPr>
          <p:cNvSpPr/>
          <p:nvPr/>
        </p:nvSpPr>
        <p:spPr>
          <a:xfrm>
            <a:off x="276257" y="972950"/>
            <a:ext cx="4465864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13" name="Google Shape;305;p48">
            <a:extLst>
              <a:ext uri="{FF2B5EF4-FFF2-40B4-BE49-F238E27FC236}">
                <a16:creationId xmlns:a16="http://schemas.microsoft.com/office/drawing/2014/main" id="{BFD89065-2706-930D-845C-C3EC86487F2F}"/>
              </a:ext>
            </a:extLst>
          </p:cNvPr>
          <p:cNvSpPr/>
          <p:nvPr/>
        </p:nvSpPr>
        <p:spPr>
          <a:xfrm>
            <a:off x="279809" y="1153702"/>
            <a:ext cx="1095335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14" name="Google Shape;305;p48">
            <a:extLst>
              <a:ext uri="{FF2B5EF4-FFF2-40B4-BE49-F238E27FC236}">
                <a16:creationId xmlns:a16="http://schemas.microsoft.com/office/drawing/2014/main" id="{9CD53C5F-1A13-8625-A8DD-98B39DBF6471}"/>
              </a:ext>
            </a:extLst>
          </p:cNvPr>
          <p:cNvSpPr/>
          <p:nvPr/>
        </p:nvSpPr>
        <p:spPr>
          <a:xfrm>
            <a:off x="286893" y="1869623"/>
            <a:ext cx="4743002" cy="1653297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15" name="Google Shape;305;p48">
            <a:extLst>
              <a:ext uri="{FF2B5EF4-FFF2-40B4-BE49-F238E27FC236}">
                <a16:creationId xmlns:a16="http://schemas.microsoft.com/office/drawing/2014/main" id="{C00AE23D-F663-3CEB-9F85-230248130C96}"/>
              </a:ext>
            </a:extLst>
          </p:cNvPr>
          <p:cNvSpPr/>
          <p:nvPr/>
        </p:nvSpPr>
        <p:spPr>
          <a:xfrm>
            <a:off x="595423" y="2422515"/>
            <a:ext cx="1609061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16" name="Google Shape;305;p48">
            <a:extLst>
              <a:ext uri="{FF2B5EF4-FFF2-40B4-BE49-F238E27FC236}">
                <a16:creationId xmlns:a16="http://schemas.microsoft.com/office/drawing/2014/main" id="{4474B328-7BB0-9D5C-D590-217FF84FCD78}"/>
              </a:ext>
            </a:extLst>
          </p:cNvPr>
          <p:cNvSpPr/>
          <p:nvPr/>
        </p:nvSpPr>
        <p:spPr>
          <a:xfrm>
            <a:off x="584794" y="2603266"/>
            <a:ext cx="1144769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17" name="Google Shape;305;p48">
            <a:extLst>
              <a:ext uri="{FF2B5EF4-FFF2-40B4-BE49-F238E27FC236}">
                <a16:creationId xmlns:a16="http://schemas.microsoft.com/office/drawing/2014/main" id="{4B0FD36D-A6EF-C4B7-B071-31BFBD043A64}"/>
              </a:ext>
            </a:extLst>
          </p:cNvPr>
          <p:cNvSpPr/>
          <p:nvPr/>
        </p:nvSpPr>
        <p:spPr>
          <a:xfrm>
            <a:off x="584793" y="2787561"/>
            <a:ext cx="1244007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cxnSp>
        <p:nvCxnSpPr>
          <p:cNvPr id="18" name="Google Shape;325;p48">
            <a:extLst>
              <a:ext uri="{FF2B5EF4-FFF2-40B4-BE49-F238E27FC236}">
                <a16:creationId xmlns:a16="http://schemas.microsoft.com/office/drawing/2014/main" id="{D1E4A811-71D2-1FF5-2CF8-34DF8B0DB5A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51814" y="434163"/>
            <a:ext cx="3016932" cy="538787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" name="Google Shape;325;p48">
            <a:extLst>
              <a:ext uri="{FF2B5EF4-FFF2-40B4-BE49-F238E27FC236}">
                <a16:creationId xmlns:a16="http://schemas.microsoft.com/office/drawing/2014/main" id="{1D005188-E381-67E7-A81F-19616C5FEC16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flipH="1">
            <a:off x="4742121" y="946298"/>
            <a:ext cx="826625" cy="116960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" name="Google Shape;325;p48">
            <a:extLst>
              <a:ext uri="{FF2B5EF4-FFF2-40B4-BE49-F238E27FC236}">
                <a16:creationId xmlns:a16="http://schemas.microsoft.com/office/drawing/2014/main" id="{C209FFE1-FE58-E362-D97B-4A9DF5743174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flipH="1" flipV="1">
            <a:off x="1375144" y="1244010"/>
            <a:ext cx="4193602" cy="407580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" name="Google Shape;325;p48">
            <a:extLst>
              <a:ext uri="{FF2B5EF4-FFF2-40B4-BE49-F238E27FC236}">
                <a16:creationId xmlns:a16="http://schemas.microsoft.com/office/drawing/2014/main" id="{4CB89961-8C7F-5DE2-C378-EB599E44CBDE}"/>
              </a:ext>
            </a:extLst>
          </p:cNvPr>
          <p:cNvCxnSpPr>
            <a:cxnSpLocks/>
            <a:stCxn id="6" idx="1"/>
            <a:endCxn id="14" idx="3"/>
          </p:cNvCxnSpPr>
          <p:nvPr/>
        </p:nvCxnSpPr>
        <p:spPr>
          <a:xfrm flipH="1">
            <a:off x="5029895" y="2373273"/>
            <a:ext cx="538851" cy="322999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4" name="Google Shape;325;p48">
            <a:extLst>
              <a:ext uri="{FF2B5EF4-FFF2-40B4-BE49-F238E27FC236}">
                <a16:creationId xmlns:a16="http://schemas.microsoft.com/office/drawing/2014/main" id="{64D0A8DD-6A4E-D3C0-B31D-344EC632ADC7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 flipV="1">
            <a:off x="2204484" y="2512823"/>
            <a:ext cx="3364262" cy="480462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" name="Google Shape;325;p48">
            <a:extLst>
              <a:ext uri="{FF2B5EF4-FFF2-40B4-BE49-F238E27FC236}">
                <a16:creationId xmlns:a16="http://schemas.microsoft.com/office/drawing/2014/main" id="{6534A435-E665-C72A-6DBB-47BBAF214D3C}"/>
              </a:ext>
            </a:extLst>
          </p:cNvPr>
          <p:cNvCxnSpPr>
            <a:cxnSpLocks/>
            <a:stCxn id="10" idx="1"/>
            <a:endCxn id="16" idx="3"/>
          </p:cNvCxnSpPr>
          <p:nvPr/>
        </p:nvCxnSpPr>
        <p:spPr>
          <a:xfrm flipH="1" flipV="1">
            <a:off x="1729563" y="2693574"/>
            <a:ext cx="3839183" cy="897126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4" name="Google Shape;325;p48">
            <a:extLst>
              <a:ext uri="{FF2B5EF4-FFF2-40B4-BE49-F238E27FC236}">
                <a16:creationId xmlns:a16="http://schemas.microsoft.com/office/drawing/2014/main" id="{623DB13E-1CC8-EC6A-A923-2473DBA87CA0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1828800" y="2877869"/>
            <a:ext cx="3739946" cy="1222301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8929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1270C0B-676A-A93E-A749-74FF8E25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734850" cy="2981741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9E9CC9E7-6821-1875-E3C8-9DE8DF50BE3D}"/>
              </a:ext>
            </a:extLst>
          </p:cNvPr>
          <p:cNvSpPr/>
          <p:nvPr/>
        </p:nvSpPr>
        <p:spPr>
          <a:xfrm>
            <a:off x="276257" y="3814158"/>
            <a:ext cx="5095843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 횟수만큼 학습을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각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Epoch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마다 출력은 출력문의 최적화를 위해 없앱니다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426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BEB1375D-29C9-CEB9-C0BA-0BE2E46D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7573432" cy="1905266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B06C3C55-3514-CCD7-5FB2-9FFB921F6E18}"/>
              </a:ext>
            </a:extLst>
          </p:cNvPr>
          <p:cNvSpPr/>
          <p:nvPr/>
        </p:nvSpPr>
        <p:spPr>
          <a:xfrm>
            <a:off x="276257" y="2737683"/>
            <a:ext cx="7432643" cy="5612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 후 테스트 데이터의 정확도를 보이기 위해 </a:t>
            </a:r>
            <a:r>
              <a:rPr lang="en-US" altLang="ko-KR" sz="1500" dirty="0" err="1">
                <a:latin typeface="+mj-ea"/>
                <a:ea typeface="+mj-ea"/>
                <a:cs typeface="Google Sans"/>
                <a:sym typeface="Google Sans"/>
              </a:rPr>
              <a:t>no_grad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()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상에서 예측을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기울기를 계산하지 않아 빠른 속도로 테스트 데이터의 정확도를 알 수 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534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FB6218-ED4E-C1B5-A964-373C88C1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2705478" cy="1943371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7450B6A0-D3BA-9A45-1E1E-FBACB88AB041}"/>
              </a:ext>
            </a:extLst>
          </p:cNvPr>
          <p:cNvSpPr/>
          <p:nvPr/>
        </p:nvSpPr>
        <p:spPr>
          <a:xfrm>
            <a:off x="3084257" y="786809"/>
            <a:ext cx="4573843" cy="6068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하이퍼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파라미터 튜닝을 위한 매개변수 목록을 작성 후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for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문을 통해 모든 경우의 수를 반복합니다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983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1EAC43-4844-C781-F282-5277FC3EB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4" y="3244511"/>
            <a:ext cx="2827053" cy="428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567EEF-8712-C420-B08A-36837AC63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" y="2787247"/>
            <a:ext cx="2827053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944BA-B476-859C-64B9-E17DF5F55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693" y="786809"/>
            <a:ext cx="3101261" cy="19603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39E78F-35E6-524A-AC73-763E8355D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693" y="2787247"/>
            <a:ext cx="3101261" cy="457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200158-C7FF-5E6F-6DEE-714E875AC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692" y="3284567"/>
            <a:ext cx="3101261" cy="447737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8A3EC84-E2EA-7AB9-7E08-A8C9B1F645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637"/>
          <a:stretch/>
        </p:blipFill>
        <p:spPr>
          <a:xfrm>
            <a:off x="276258" y="786809"/>
            <a:ext cx="2807999" cy="1964021"/>
          </a:xfrm>
          <a:prstGeom prst="rect">
            <a:avLst/>
          </a:prstGeom>
        </p:spPr>
      </p:pic>
      <p:sp>
        <p:nvSpPr>
          <p:cNvPr id="14" name="Google Shape;305;p48">
            <a:extLst>
              <a:ext uri="{FF2B5EF4-FFF2-40B4-BE49-F238E27FC236}">
                <a16:creationId xmlns:a16="http://schemas.microsoft.com/office/drawing/2014/main" id="{49209F24-FB45-B893-5E23-C6CD8859CFD4}"/>
              </a:ext>
            </a:extLst>
          </p:cNvPr>
          <p:cNvSpPr/>
          <p:nvPr/>
        </p:nvSpPr>
        <p:spPr>
          <a:xfrm>
            <a:off x="257204" y="3852556"/>
            <a:ext cx="5019643" cy="6068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두 가지 방식의 레이어로 테스트 해본 결과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hidden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레이어가 더 적을 수록 더 높은 정확도를 보였습니다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1293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30399" y="1581600"/>
            <a:ext cx="6941507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400" dirty="0">
                <a:latin typeface="+mj-ea"/>
                <a:ea typeface="+mj-ea"/>
              </a:rPr>
              <a:t>6.6.3</a:t>
            </a:r>
            <a:r>
              <a:rPr lang="en-US" altLang="ko-KR" sz="4400" dirty="0">
                <a:latin typeface="+mj-ea"/>
                <a:ea typeface="+mj-ea"/>
              </a:rPr>
              <a:t>.</a:t>
            </a:r>
            <a:br>
              <a:rPr lang="en-US" altLang="ko-KR" sz="4400" dirty="0">
                <a:latin typeface="+mj-ea"/>
                <a:ea typeface="+mj-ea"/>
              </a:rPr>
            </a:br>
            <a:r>
              <a:rPr lang="ko-KR" altLang="en-US" sz="4400" dirty="0">
                <a:latin typeface="+mj-ea"/>
                <a:ea typeface="+mj-ea"/>
              </a:rPr>
              <a:t>앞에서 배운 내용을 사용한 임의의 프로그램 작성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altLang="ko-KR" dirty="0" err="1"/>
              <a:t>SoonChunHyang</a:t>
            </a:r>
            <a:r>
              <a:rPr lang="en-US" altLang="ko-KR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268484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12" name="그림 1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A8AF389-1A1E-D6BC-7FAF-28771903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2514951" cy="1209844"/>
          </a:xfrm>
          <a:prstGeom prst="rect">
            <a:avLst/>
          </a:prstGeom>
        </p:spPr>
      </p:pic>
      <p:sp>
        <p:nvSpPr>
          <p:cNvPr id="13" name="Google Shape;305;p48">
            <a:extLst>
              <a:ext uri="{FF2B5EF4-FFF2-40B4-BE49-F238E27FC236}">
                <a16:creationId xmlns:a16="http://schemas.microsoft.com/office/drawing/2014/main" id="{4C61F325-8CD8-DBFD-31BC-EB3FA34EA12E}"/>
              </a:ext>
            </a:extLst>
          </p:cNvPr>
          <p:cNvSpPr/>
          <p:nvPr/>
        </p:nvSpPr>
        <p:spPr>
          <a:xfrm>
            <a:off x="276257" y="2125356"/>
            <a:ext cx="4740243" cy="6068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학습을 위한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torch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라이브러리와 그래프 출력을 위한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matplotlib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라이브러리 종속성을 추가합니다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947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5DD44AAB-2469-07DD-AEA1-26B22B3F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496692" cy="476316"/>
          </a:xfrm>
          <a:prstGeom prst="rect">
            <a:avLst/>
          </a:prstGeom>
        </p:spPr>
      </p:pic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371E2CD-38E3-5752-5B70-2A610831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57" y="1263125"/>
            <a:ext cx="4439270" cy="1009791"/>
          </a:xfrm>
          <a:prstGeom prst="rect">
            <a:avLst/>
          </a:prstGeom>
        </p:spPr>
      </p:pic>
      <p:pic>
        <p:nvPicPr>
          <p:cNvPr id="7" name="그림 6" descr="텍스트, 스크린샷, 편집, 디자인이(가) 표시된 사진&#10;&#10;자동 생성된 설명">
            <a:extLst>
              <a:ext uri="{FF2B5EF4-FFF2-40B4-BE49-F238E27FC236}">
                <a16:creationId xmlns:a16="http://schemas.microsoft.com/office/drawing/2014/main" id="{7D85724C-8C87-DE70-333B-85EE09600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527" y="1263125"/>
            <a:ext cx="3655840" cy="3793426"/>
          </a:xfrm>
          <a:prstGeom prst="rect">
            <a:avLst/>
          </a:prstGeom>
        </p:spPr>
      </p:pic>
      <p:sp>
        <p:nvSpPr>
          <p:cNvPr id="8" name="Google Shape;305;p48">
            <a:extLst>
              <a:ext uri="{FF2B5EF4-FFF2-40B4-BE49-F238E27FC236}">
                <a16:creationId xmlns:a16="http://schemas.microsoft.com/office/drawing/2014/main" id="{C5D1E7E8-5E50-AECB-0938-CCEE367BDCF9}"/>
              </a:ext>
            </a:extLst>
          </p:cNvPr>
          <p:cNvSpPr/>
          <p:nvPr/>
        </p:nvSpPr>
        <p:spPr>
          <a:xfrm>
            <a:off x="276257" y="2445785"/>
            <a:ext cx="4295743" cy="10097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패션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MNIST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데이터를 불러옵니다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60,000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개의 학습 데이터와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10,000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개의 테스트 데이터가 있으며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이미지들은 다음과 같이 신발이나 옷 종류가 해당됩니다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2374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7C20394-30C3-DB37-E6AB-947217E3C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239036" cy="2141177"/>
          </a:xfrm>
          <a:prstGeom prst="rect">
            <a:avLst/>
          </a:prstGeom>
        </p:spPr>
      </p:pic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6855CC3-FCF9-592C-2455-4F2187B1D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293" y="786809"/>
            <a:ext cx="4352450" cy="2623128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19FAD6BE-0E8B-6BFD-2B61-D96D0D2D3236}"/>
              </a:ext>
            </a:extLst>
          </p:cNvPr>
          <p:cNvSpPr/>
          <p:nvPr/>
        </p:nvSpPr>
        <p:spPr>
          <a:xfrm>
            <a:off x="276257" y="3522179"/>
            <a:ext cx="8258143" cy="6068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훈련데이터와 테스트 데이터는 정수로 되어있으며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최대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-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최소 기법을 이용해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전처리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해줍니다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연산시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속도 향상의 장점이 있습니다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02821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2DEA680-C3BF-C334-B9D0-03CA62C1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448796" cy="2857899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E95D5FE9-C26A-2172-399A-29E1C11E0D15}"/>
              </a:ext>
            </a:extLst>
          </p:cNvPr>
          <p:cNvSpPr/>
          <p:nvPr/>
        </p:nvSpPr>
        <p:spPr>
          <a:xfrm>
            <a:off x="276257" y="3749799"/>
            <a:ext cx="6848443" cy="36500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노드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1,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노드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2,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배치크기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반복횟수를 조정하기 위해 함수를 생성합니다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3999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DB72F44-EC31-605B-EA61-2C27C461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10"/>
            <a:ext cx="4607631" cy="3797498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F8F65505-21F3-772B-2370-A3FEC547B445}"/>
              </a:ext>
            </a:extLst>
          </p:cNvPr>
          <p:cNvSpPr/>
          <p:nvPr/>
        </p:nvSpPr>
        <p:spPr>
          <a:xfrm>
            <a:off x="4965701" y="786809"/>
            <a:ext cx="3670300" cy="78164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지정한 파라미터를 학습을 진행하기 위해 코드의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파라미터값을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상수에서 변수로 수정해줍니다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91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93D0FE4-B6F3-6FD8-1695-861F898E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6573167" cy="2829320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5B3866E8-7554-AC72-9DE4-CDE2FDE1CCA0}"/>
              </a:ext>
            </a:extLst>
          </p:cNvPr>
          <p:cNvSpPr/>
          <p:nvPr/>
        </p:nvSpPr>
        <p:spPr>
          <a:xfrm>
            <a:off x="276256" y="3630305"/>
            <a:ext cx="7315391" cy="3189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오차는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0.1244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로 나타났으며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예측값에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비슷한 수치를 보여주는 결과가 나왔습니다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9649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4B53C61-9FB4-872A-C5CF-3B98E318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7649643" cy="2486372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53E0F624-70D5-C0C5-2302-3C7317F79C36}"/>
              </a:ext>
            </a:extLst>
          </p:cNvPr>
          <p:cNvSpPr/>
          <p:nvPr/>
        </p:nvSpPr>
        <p:spPr>
          <a:xfrm>
            <a:off x="276257" y="3389007"/>
            <a:ext cx="6010243" cy="5797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 후 테스트 데이터에서 테스트는 </a:t>
            </a:r>
            <a:r>
              <a:rPr lang="en-US" altLang="ko-KR" sz="1500" dirty="0" err="1">
                <a:latin typeface="+mj-ea"/>
                <a:ea typeface="+mj-ea"/>
                <a:cs typeface="Google Sans"/>
                <a:sym typeface="Google Sans"/>
              </a:rPr>
              <a:t>no_grad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()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상에서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기울기를 계산하지 않기 때문에 예측 속도가 향상됩니다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756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0DDBB4-BFA3-F1CA-2C4E-F513A4CE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229426" cy="2619741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D8109E97-2D14-84AB-6283-7662D94321D4}"/>
              </a:ext>
            </a:extLst>
          </p:cNvPr>
          <p:cNvSpPr/>
          <p:nvPr/>
        </p:nvSpPr>
        <p:spPr>
          <a:xfrm>
            <a:off x="3571905" y="786809"/>
            <a:ext cx="3381346" cy="6068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수정할 파라미터 리스트를 설정하고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모든 경우의 수로 학습을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6181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F5BCDA-3D3C-67F0-45ED-844138BF9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4553585" cy="4001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0771B9-8C8E-FF16-A26A-6D6CB5491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57" y="1374650"/>
            <a:ext cx="4553585" cy="419158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F0849863-BED5-AA66-A4C7-AAC269D61F6D}"/>
              </a:ext>
            </a:extLst>
          </p:cNvPr>
          <p:cNvSpPr/>
          <p:nvPr/>
        </p:nvSpPr>
        <p:spPr>
          <a:xfrm>
            <a:off x="276257" y="1981543"/>
            <a:ext cx="4721193" cy="6068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테스트 데이터 상에서 최대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88%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의 정확도를 보이며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최소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83%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의 정확도를 보입니다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3619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55967CB-CCFE-BD40-AE82-208C4082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3620005" cy="2629267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1DCFFD3C-D235-C8FC-C0A3-5C548D1DE988}"/>
              </a:ext>
            </a:extLst>
          </p:cNvPr>
          <p:cNvSpPr/>
          <p:nvPr/>
        </p:nvSpPr>
        <p:spPr>
          <a:xfrm>
            <a:off x="3965605" y="786809"/>
            <a:ext cx="3406746" cy="6068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가장 높은 정확도를 보인 매개변수로 새로운 학습을 진행합니다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9633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952B8D-2E8C-825D-66A8-5BF2F9DCB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696745" cy="2657846"/>
          </a:xfrm>
          <a:prstGeom prst="rect">
            <a:avLst/>
          </a:prstGeom>
        </p:spPr>
      </p:pic>
      <p:sp>
        <p:nvSpPr>
          <p:cNvPr id="3" name="Google Shape;305;p48">
            <a:extLst>
              <a:ext uri="{FF2B5EF4-FFF2-40B4-BE49-F238E27FC236}">
                <a16:creationId xmlns:a16="http://schemas.microsoft.com/office/drawing/2014/main" id="{14783457-3708-F7D3-2376-06E548CB5973}"/>
              </a:ext>
            </a:extLst>
          </p:cNvPr>
          <p:cNvSpPr/>
          <p:nvPr/>
        </p:nvSpPr>
        <p:spPr>
          <a:xfrm>
            <a:off x="276257" y="3560457"/>
            <a:ext cx="4702143" cy="4146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최고 높은 정확도를 보인 매개변수로 설정 해줍니다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3514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2AAAB3D-E319-0796-D3E8-1BBB60C56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5544324" cy="2657846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62CB59E9-D129-3DB7-2FE7-D008EB16AE76}"/>
              </a:ext>
            </a:extLst>
          </p:cNvPr>
          <p:cNvSpPr/>
          <p:nvPr/>
        </p:nvSpPr>
        <p:spPr>
          <a:xfrm>
            <a:off x="276257" y="3566807"/>
            <a:ext cx="3508343" cy="34479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 코드는 기존의 코드와 동일합니다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185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DF63F9A1-9452-F5BF-24C3-84735FEB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2155194" cy="3636335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E8E6BEDD-6A7B-B8A0-0D14-A888A50FD631}"/>
              </a:ext>
            </a:extLst>
          </p:cNvPr>
          <p:cNvSpPr/>
          <p:nvPr/>
        </p:nvSpPr>
        <p:spPr>
          <a:xfrm>
            <a:off x="2524155" y="786809"/>
            <a:ext cx="4676746" cy="6068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학습함에 따라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오차값이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줄어드는 것을 볼 수 있으며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최종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오차값은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0.2417 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입니다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589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380DCE7-5045-871A-5BCC-FE1F2AD8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6996413" cy="2615704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0DBBC9E9-5B0E-C72D-1566-1275EF379BAC}"/>
              </a:ext>
            </a:extLst>
          </p:cNvPr>
          <p:cNvSpPr/>
          <p:nvPr/>
        </p:nvSpPr>
        <p:spPr>
          <a:xfrm>
            <a:off x="276257" y="3484257"/>
            <a:ext cx="3514693" cy="351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튜닝 결과 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88%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의 정확도를 보였습니다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7417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B14B403-5D8C-4729-9F6D-34DB4B5B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6" y="786809"/>
            <a:ext cx="4189417" cy="4333232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27C824AE-340B-32AE-F48F-7008B32BC7AA}"/>
              </a:ext>
            </a:extLst>
          </p:cNvPr>
          <p:cNvSpPr/>
          <p:nvPr/>
        </p:nvSpPr>
        <p:spPr>
          <a:xfrm>
            <a:off x="4572000" y="786809"/>
            <a:ext cx="4190997" cy="56574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하나의 데이터로 테스트 결과 정답을 맞추는 모습을 볼 수 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6349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Thank</a:t>
            </a:r>
            <a:r>
              <a:rPr lang="ko-KR" altLang="en-US" sz="5700" dirty="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ko-KR" sz="5700" dirty="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you</a:t>
            </a:r>
            <a:endParaRPr sz="5700" dirty="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3859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5EFB792-41C6-212E-69AA-E219EC3A1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00"/>
          <a:stretch/>
        </p:blipFill>
        <p:spPr>
          <a:xfrm>
            <a:off x="276257" y="786809"/>
            <a:ext cx="4346384" cy="2268279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C2277EF9-104E-82C4-9407-D9ACEE2F2E77}"/>
              </a:ext>
            </a:extLst>
          </p:cNvPr>
          <p:cNvSpPr/>
          <p:nvPr/>
        </p:nvSpPr>
        <p:spPr>
          <a:xfrm>
            <a:off x="276257" y="3616127"/>
            <a:ext cx="7258684" cy="60145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신경망의 예시에서 첫번째 노드와 두번째 노드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학습률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, </a:t>
            </a:r>
            <a:r>
              <a:rPr lang="ko-KR" altLang="en-US" sz="1500" dirty="0" err="1">
                <a:latin typeface="+mj-ea"/>
                <a:ea typeface="+mj-ea"/>
                <a:cs typeface="Google Sans"/>
                <a:sym typeface="Google Sans"/>
              </a:rPr>
              <a:t>반봇횟수</a:t>
            </a: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 수치를 변경하기 위해 함수를 생성합니다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9A9592C6-AAB8-F019-E899-F18182789908}"/>
              </a:ext>
            </a:extLst>
          </p:cNvPr>
          <p:cNvSpPr/>
          <p:nvPr/>
        </p:nvSpPr>
        <p:spPr>
          <a:xfrm>
            <a:off x="942753" y="786809"/>
            <a:ext cx="2055628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8FBB103E-5312-9914-4F91-68E5D2952A29}"/>
              </a:ext>
            </a:extLst>
          </p:cNvPr>
          <p:cNvSpPr/>
          <p:nvPr/>
        </p:nvSpPr>
        <p:spPr>
          <a:xfrm>
            <a:off x="1034902" y="1421916"/>
            <a:ext cx="3175591" cy="52738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85450B9-0643-FB1F-B61A-1A7FE19A2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18" b="43635"/>
          <a:stretch/>
        </p:blipFill>
        <p:spPr>
          <a:xfrm>
            <a:off x="276257" y="3055088"/>
            <a:ext cx="4346384" cy="496186"/>
          </a:xfrm>
          <a:prstGeom prst="rect">
            <a:avLst/>
          </a:prstGeom>
        </p:spPr>
      </p:pic>
      <p:sp>
        <p:nvSpPr>
          <p:cNvPr id="14" name="Google Shape;305;p48">
            <a:extLst>
              <a:ext uri="{FF2B5EF4-FFF2-40B4-BE49-F238E27FC236}">
                <a16:creationId xmlns:a16="http://schemas.microsoft.com/office/drawing/2014/main" id="{E8C64464-23D6-9738-A9D6-C62489C41043}"/>
              </a:ext>
            </a:extLst>
          </p:cNvPr>
          <p:cNvSpPr/>
          <p:nvPr/>
        </p:nvSpPr>
        <p:spPr>
          <a:xfrm flipH="1">
            <a:off x="3813541" y="3212873"/>
            <a:ext cx="460744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sz="1500" dirty="0"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15" name="Google Shape;305;p48">
            <a:extLst>
              <a:ext uri="{FF2B5EF4-FFF2-40B4-BE49-F238E27FC236}">
                <a16:creationId xmlns:a16="http://schemas.microsoft.com/office/drawing/2014/main" id="{1163F519-A71B-9E04-3B4D-CD70D03BA63A}"/>
              </a:ext>
            </a:extLst>
          </p:cNvPr>
          <p:cNvSpPr/>
          <p:nvPr/>
        </p:nvSpPr>
        <p:spPr>
          <a:xfrm>
            <a:off x="537169" y="3370658"/>
            <a:ext cx="1229380" cy="18061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dirty="0"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1981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65388B3-29BB-F8B6-DA9B-DC1EBDB72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08"/>
          <a:stretch/>
        </p:blipFill>
        <p:spPr>
          <a:xfrm>
            <a:off x="276257" y="786809"/>
            <a:ext cx="4346384" cy="2123853"/>
          </a:xfrm>
          <a:prstGeom prst="rect">
            <a:avLst/>
          </a:prstGeom>
        </p:spPr>
      </p:pic>
      <p:sp>
        <p:nvSpPr>
          <p:cNvPr id="4" name="Google Shape;305;p48">
            <a:extLst>
              <a:ext uri="{FF2B5EF4-FFF2-40B4-BE49-F238E27FC236}">
                <a16:creationId xmlns:a16="http://schemas.microsoft.com/office/drawing/2014/main" id="{41FC31A4-EDB6-86EF-0342-3B37AA8866CB}"/>
              </a:ext>
            </a:extLst>
          </p:cNvPr>
          <p:cNvSpPr/>
          <p:nvPr/>
        </p:nvSpPr>
        <p:spPr>
          <a:xfrm>
            <a:off x="4869522" y="786809"/>
            <a:ext cx="3629436" cy="3817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학습 중 예측을 통해 오차를 계산합니다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5" name="Google Shape;305;p48">
            <a:extLst>
              <a:ext uri="{FF2B5EF4-FFF2-40B4-BE49-F238E27FC236}">
                <a16:creationId xmlns:a16="http://schemas.microsoft.com/office/drawing/2014/main" id="{47FDC41F-3534-07BF-959D-8A195FBBF0CF}"/>
              </a:ext>
            </a:extLst>
          </p:cNvPr>
          <p:cNvSpPr/>
          <p:nvPr/>
        </p:nvSpPr>
        <p:spPr>
          <a:xfrm>
            <a:off x="4869522" y="1251097"/>
            <a:ext cx="3629436" cy="3817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최적화 함수의 기울기를 초기화 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C5263EF7-99D8-335F-3B63-F99F20686751}"/>
              </a:ext>
            </a:extLst>
          </p:cNvPr>
          <p:cNvSpPr/>
          <p:nvPr/>
        </p:nvSpPr>
        <p:spPr>
          <a:xfrm>
            <a:off x="4869522" y="1765004"/>
            <a:ext cx="3317548" cy="3817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오차를 통해 역전파를 발생시킵니다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7" name="Google Shape;305;p48">
            <a:extLst>
              <a:ext uri="{FF2B5EF4-FFF2-40B4-BE49-F238E27FC236}">
                <a16:creationId xmlns:a16="http://schemas.microsoft.com/office/drawing/2014/main" id="{62984CA6-7BB8-FEA0-C91B-619C80986DFB}"/>
              </a:ext>
            </a:extLst>
          </p:cNvPr>
          <p:cNvSpPr/>
          <p:nvPr/>
        </p:nvSpPr>
        <p:spPr>
          <a:xfrm>
            <a:off x="4869522" y="2271822"/>
            <a:ext cx="2502385" cy="3817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최적화 함수를 갱신합니다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8" name="Google Shape;305;p48">
            <a:extLst>
              <a:ext uri="{FF2B5EF4-FFF2-40B4-BE49-F238E27FC236}">
                <a16:creationId xmlns:a16="http://schemas.microsoft.com/office/drawing/2014/main" id="{C8B6D08D-5525-91A8-DD0A-69F8C6CAFCA4}"/>
              </a:ext>
            </a:extLst>
          </p:cNvPr>
          <p:cNvSpPr/>
          <p:nvPr/>
        </p:nvSpPr>
        <p:spPr>
          <a:xfrm>
            <a:off x="792349" y="1289218"/>
            <a:ext cx="2482479" cy="30994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dirty="0">
              <a:sym typeface="Google Sans"/>
            </a:endParaRPr>
          </a:p>
        </p:txBody>
      </p:sp>
      <p:sp>
        <p:nvSpPr>
          <p:cNvPr id="10" name="Google Shape;305;p48">
            <a:extLst>
              <a:ext uri="{FF2B5EF4-FFF2-40B4-BE49-F238E27FC236}">
                <a16:creationId xmlns:a16="http://schemas.microsoft.com/office/drawing/2014/main" id="{7DEC9BB1-95FC-3B40-0DB8-C86C91D87C19}"/>
              </a:ext>
            </a:extLst>
          </p:cNvPr>
          <p:cNvSpPr/>
          <p:nvPr/>
        </p:nvSpPr>
        <p:spPr>
          <a:xfrm>
            <a:off x="795901" y="1616268"/>
            <a:ext cx="1408584" cy="16419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dirty="0">
              <a:sym typeface="Google Sans"/>
            </a:endParaRPr>
          </a:p>
        </p:txBody>
      </p:sp>
      <p:sp>
        <p:nvSpPr>
          <p:cNvPr id="11" name="Google Shape;305;p48">
            <a:extLst>
              <a:ext uri="{FF2B5EF4-FFF2-40B4-BE49-F238E27FC236}">
                <a16:creationId xmlns:a16="http://schemas.microsoft.com/office/drawing/2014/main" id="{38F551C0-6C19-FF29-023A-449BC777461A}"/>
              </a:ext>
            </a:extLst>
          </p:cNvPr>
          <p:cNvSpPr/>
          <p:nvPr/>
        </p:nvSpPr>
        <p:spPr>
          <a:xfrm>
            <a:off x="792361" y="1775756"/>
            <a:ext cx="1029351" cy="149269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dirty="0">
              <a:sym typeface="Google Sans"/>
            </a:endParaRPr>
          </a:p>
        </p:txBody>
      </p:sp>
      <p:sp>
        <p:nvSpPr>
          <p:cNvPr id="12" name="Google Shape;305;p48">
            <a:extLst>
              <a:ext uri="{FF2B5EF4-FFF2-40B4-BE49-F238E27FC236}">
                <a16:creationId xmlns:a16="http://schemas.microsoft.com/office/drawing/2014/main" id="{64025117-7EE0-53F8-C905-2776FFD59A64}"/>
              </a:ext>
            </a:extLst>
          </p:cNvPr>
          <p:cNvSpPr/>
          <p:nvPr/>
        </p:nvSpPr>
        <p:spPr>
          <a:xfrm>
            <a:off x="792348" y="1942135"/>
            <a:ext cx="1100247" cy="16419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dirty="0">
              <a:sym typeface="Google Sans"/>
            </a:endParaRPr>
          </a:p>
        </p:txBody>
      </p:sp>
      <p:cxnSp>
        <p:nvCxnSpPr>
          <p:cNvPr id="13" name="Google Shape;325;p48">
            <a:extLst>
              <a:ext uri="{FF2B5EF4-FFF2-40B4-BE49-F238E27FC236}">
                <a16:creationId xmlns:a16="http://schemas.microsoft.com/office/drawing/2014/main" id="{28F8CE05-4EAA-F81E-61C3-3E17E4E6D1F6}"/>
              </a:ext>
            </a:extLst>
          </p:cNvPr>
          <p:cNvCxnSpPr>
            <a:cxnSpLocks/>
            <a:stCxn id="4" idx="1"/>
            <a:endCxn id="8" idx="3"/>
          </p:cNvCxnSpPr>
          <p:nvPr/>
        </p:nvCxnSpPr>
        <p:spPr>
          <a:xfrm flipH="1">
            <a:off x="3274828" y="977667"/>
            <a:ext cx="1594694" cy="466521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" name="Google Shape;325;p48">
            <a:extLst>
              <a:ext uri="{FF2B5EF4-FFF2-40B4-BE49-F238E27FC236}">
                <a16:creationId xmlns:a16="http://schemas.microsoft.com/office/drawing/2014/main" id="{E85DF5FB-199C-86B6-6BB0-F6EDE2C5EBEB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>
            <a:off x="2204485" y="1441955"/>
            <a:ext cx="2665037" cy="256411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" name="Google Shape;325;p48">
            <a:extLst>
              <a:ext uri="{FF2B5EF4-FFF2-40B4-BE49-F238E27FC236}">
                <a16:creationId xmlns:a16="http://schemas.microsoft.com/office/drawing/2014/main" id="{527336DF-CAD9-F0A2-A071-C7665E52AC3C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flipH="1" flipV="1">
            <a:off x="1821712" y="1850391"/>
            <a:ext cx="3047810" cy="105471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6" name="Google Shape;325;p48">
            <a:extLst>
              <a:ext uri="{FF2B5EF4-FFF2-40B4-BE49-F238E27FC236}">
                <a16:creationId xmlns:a16="http://schemas.microsoft.com/office/drawing/2014/main" id="{87BF2884-D347-D439-2FB4-DA0CDEF751DA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892595" y="2024233"/>
            <a:ext cx="2976927" cy="438447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5715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6257" y="179916"/>
            <a:ext cx="2808000" cy="606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소스코드 설명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368DB9D-9BFA-83F3-7D4D-3D14C9B9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7" y="786809"/>
            <a:ext cx="6077798" cy="981212"/>
          </a:xfrm>
          <a:prstGeom prst="rect">
            <a:avLst/>
          </a:prstGeom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CABB5BBC-7318-15EB-2979-E085C3467183}"/>
              </a:ext>
            </a:extLst>
          </p:cNvPr>
          <p:cNvSpPr/>
          <p:nvPr/>
        </p:nvSpPr>
        <p:spPr>
          <a:xfrm>
            <a:off x="276256" y="1850064"/>
            <a:ext cx="4947873" cy="3817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ko-KR" altLang="en-US" sz="1500" dirty="0">
                <a:latin typeface="+mj-ea"/>
                <a:ea typeface="+mj-ea"/>
                <a:cs typeface="Google Sans"/>
                <a:sym typeface="Google Sans"/>
              </a:rPr>
              <a:t>이 모델이 어떤 파라미터를 가지고 있는지 출력합니다</a:t>
            </a:r>
            <a:r>
              <a:rPr lang="en-US" altLang="ko-KR" sz="1500" dirty="0">
                <a:latin typeface="+mj-ea"/>
                <a:ea typeface="+mj-ea"/>
                <a:cs typeface="Google Sans"/>
                <a:sym typeface="Google Sans"/>
              </a:rPr>
              <a:t>.</a:t>
            </a:r>
          </a:p>
        </p:txBody>
      </p:sp>
      <p:sp>
        <p:nvSpPr>
          <p:cNvPr id="7" name="Google Shape;305;p48">
            <a:extLst>
              <a:ext uri="{FF2B5EF4-FFF2-40B4-BE49-F238E27FC236}">
                <a16:creationId xmlns:a16="http://schemas.microsoft.com/office/drawing/2014/main" id="{8EFCE638-6F65-B9DC-D5F3-D45317605CC1}"/>
              </a:ext>
            </a:extLst>
          </p:cNvPr>
          <p:cNvSpPr/>
          <p:nvPr/>
        </p:nvSpPr>
        <p:spPr>
          <a:xfrm>
            <a:off x="276256" y="786809"/>
            <a:ext cx="6077798" cy="21974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lang="en-US" altLang="ko-KR" dirty="0">
              <a:sym typeface="Google Sans"/>
            </a:endParaRPr>
          </a:p>
        </p:txBody>
      </p:sp>
      <p:cxnSp>
        <p:nvCxnSpPr>
          <p:cNvPr id="8" name="Google Shape;325;p48">
            <a:extLst>
              <a:ext uri="{FF2B5EF4-FFF2-40B4-BE49-F238E27FC236}">
                <a16:creationId xmlns:a16="http://schemas.microsoft.com/office/drawing/2014/main" id="{5C7444AB-FED8-E9FC-54AB-3D539D6BB51D}"/>
              </a:ext>
            </a:extLst>
          </p:cNvPr>
          <p:cNvCxnSpPr>
            <a:cxnSpLocks/>
          </p:cNvCxnSpPr>
          <p:nvPr/>
        </p:nvCxnSpPr>
        <p:spPr>
          <a:xfrm flipV="1">
            <a:off x="4827181" y="1006549"/>
            <a:ext cx="0" cy="843515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2385448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1195</Words>
  <Application>Microsoft Office PowerPoint</Application>
  <PresentationFormat>화면 슬라이드 쇼(16:9)</PresentationFormat>
  <Paragraphs>192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Google Sans</vt:lpstr>
      <vt:lpstr>맑은 고딕</vt:lpstr>
      <vt:lpstr>Roboto Mono Light</vt:lpstr>
      <vt:lpstr>Arial</vt:lpstr>
      <vt:lpstr>DevFest 2021</vt:lpstr>
      <vt:lpstr>강화학습 6.5장, 6.6장 20204062 이인규</vt:lpstr>
      <vt:lpstr>6.5.1. 간단한 신경망의 예 작성 및 실행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6.5.2. 선형회귀 머신 러닝 코드 작성 및 실행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6.5.3. 실제 데이터 적용한 임의의 프로그램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6.6.1. MNIST 프로그램 작성 및 실행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6.6.2. MNIST 프로그램 수정 비교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6.6.3. 앞에서 배운 내용을 사용한 임의의 프로그램 작성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소스코드 설명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185</cp:revision>
  <dcterms:modified xsi:type="dcterms:W3CDTF">2023-11-08T19:32:59Z</dcterms:modified>
</cp:coreProperties>
</file>